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118"/>
  </p:notesMasterIdLst>
  <p:sldIdLst>
    <p:sldId id="256" r:id="rId3"/>
    <p:sldId id="939" r:id="rId4"/>
    <p:sldId id="976" r:id="rId5"/>
    <p:sldId id="1059" r:id="rId6"/>
    <p:sldId id="1053" r:id="rId7"/>
    <p:sldId id="915" r:id="rId8"/>
    <p:sldId id="1050" r:id="rId9"/>
    <p:sldId id="1060" r:id="rId10"/>
    <p:sldId id="1061" r:id="rId11"/>
    <p:sldId id="991" r:id="rId12"/>
    <p:sldId id="3033" r:id="rId13"/>
    <p:sldId id="3021" r:id="rId14"/>
    <p:sldId id="3022" r:id="rId15"/>
    <p:sldId id="3018" r:id="rId16"/>
    <p:sldId id="3019" r:id="rId17"/>
    <p:sldId id="3029" r:id="rId18"/>
    <p:sldId id="3020" r:id="rId19"/>
    <p:sldId id="1071" r:id="rId20"/>
    <p:sldId id="1062" r:id="rId21"/>
    <p:sldId id="1063" r:id="rId22"/>
    <p:sldId id="1064" r:id="rId23"/>
    <p:sldId id="1070" r:id="rId24"/>
    <p:sldId id="1065" r:id="rId25"/>
    <p:sldId id="265" r:id="rId26"/>
    <p:sldId id="1069" r:id="rId27"/>
    <p:sldId id="3027" r:id="rId28"/>
    <p:sldId id="1079" r:id="rId29"/>
    <p:sldId id="3032" r:id="rId30"/>
    <p:sldId id="3024" r:id="rId31"/>
    <p:sldId id="3030" r:id="rId32"/>
    <p:sldId id="3031" r:id="rId33"/>
    <p:sldId id="1078" r:id="rId34"/>
    <p:sldId id="3023" r:id="rId35"/>
    <p:sldId id="3028" r:id="rId36"/>
    <p:sldId id="2988" r:id="rId37"/>
    <p:sldId id="959" r:id="rId38"/>
    <p:sldId id="986" r:id="rId39"/>
    <p:sldId id="988" r:id="rId40"/>
    <p:sldId id="980" r:id="rId41"/>
    <p:sldId id="3025" r:id="rId42"/>
    <p:sldId id="1066" r:id="rId43"/>
    <p:sldId id="1067" r:id="rId44"/>
    <p:sldId id="1068" r:id="rId45"/>
    <p:sldId id="989" r:id="rId46"/>
    <p:sldId id="3012" r:id="rId47"/>
    <p:sldId id="3013" r:id="rId48"/>
    <p:sldId id="3015" r:id="rId49"/>
    <p:sldId id="1058" r:id="rId50"/>
    <p:sldId id="990" r:id="rId51"/>
    <p:sldId id="987" r:id="rId52"/>
    <p:sldId id="992" r:id="rId53"/>
    <p:sldId id="994" r:id="rId54"/>
    <p:sldId id="993" r:id="rId55"/>
    <p:sldId id="996" r:id="rId56"/>
    <p:sldId id="995" r:id="rId57"/>
    <p:sldId id="979" r:id="rId58"/>
    <p:sldId id="3026" r:id="rId59"/>
    <p:sldId id="981" r:id="rId60"/>
    <p:sldId id="997" r:id="rId61"/>
    <p:sldId id="998" r:id="rId62"/>
    <p:sldId id="999" r:id="rId63"/>
    <p:sldId id="3016" r:id="rId64"/>
    <p:sldId id="982" r:id="rId65"/>
    <p:sldId id="1054" r:id="rId66"/>
    <p:sldId id="1055" r:id="rId67"/>
    <p:sldId id="1056" r:id="rId68"/>
    <p:sldId id="1057" r:id="rId69"/>
    <p:sldId id="1001" r:id="rId70"/>
    <p:sldId id="983" r:id="rId71"/>
    <p:sldId id="472" r:id="rId72"/>
    <p:sldId id="1002" r:id="rId73"/>
    <p:sldId id="944" r:id="rId74"/>
    <p:sldId id="968" r:id="rId75"/>
    <p:sldId id="946" r:id="rId76"/>
    <p:sldId id="1076" r:id="rId77"/>
    <p:sldId id="947" r:id="rId78"/>
    <p:sldId id="284" r:id="rId79"/>
    <p:sldId id="984" r:id="rId80"/>
    <p:sldId id="1003" r:id="rId81"/>
    <p:sldId id="897" r:id="rId82"/>
    <p:sldId id="293" r:id="rId83"/>
    <p:sldId id="901" r:id="rId84"/>
    <p:sldId id="895" r:id="rId85"/>
    <p:sldId id="263" r:id="rId86"/>
    <p:sldId id="1074" r:id="rId87"/>
    <p:sldId id="1073" r:id="rId88"/>
    <p:sldId id="1075" r:id="rId89"/>
    <p:sldId id="1072" r:id="rId90"/>
    <p:sldId id="1077" r:id="rId91"/>
    <p:sldId id="932" r:id="rId92"/>
    <p:sldId id="937" r:id="rId93"/>
    <p:sldId id="935" r:id="rId94"/>
    <p:sldId id="933" r:id="rId95"/>
    <p:sldId id="934" r:id="rId96"/>
    <p:sldId id="260" r:id="rId97"/>
    <p:sldId id="938" r:id="rId98"/>
    <p:sldId id="474" r:id="rId99"/>
    <p:sldId id="484" r:id="rId100"/>
    <p:sldId id="931" r:id="rId101"/>
    <p:sldId id="930" r:id="rId102"/>
    <p:sldId id="282" r:id="rId103"/>
    <p:sldId id="920" r:id="rId104"/>
    <p:sldId id="307" r:id="rId105"/>
    <p:sldId id="925" r:id="rId106"/>
    <p:sldId id="349" r:id="rId107"/>
    <p:sldId id="1051" r:id="rId108"/>
    <p:sldId id="1052" r:id="rId109"/>
    <p:sldId id="924" r:id="rId110"/>
    <p:sldId id="268" r:id="rId111"/>
    <p:sldId id="1005" r:id="rId112"/>
    <p:sldId id="985" r:id="rId113"/>
    <p:sldId id="3017" r:id="rId114"/>
    <p:sldId id="3011" r:id="rId115"/>
    <p:sldId id="1004" r:id="rId116"/>
    <p:sldId id="974" r:id="rId1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19596A-F4C7-8341-B9FD-95A832ACA3E5}">
          <p14:sldIdLst>
            <p14:sldId id="256"/>
            <p14:sldId id="939"/>
            <p14:sldId id="976"/>
            <p14:sldId id="1059"/>
          </p14:sldIdLst>
        </p14:section>
        <p14:section name="Setting Context" id="{0ECCEF67-76F1-3841-A483-2AB9B0BB6278}">
          <p14:sldIdLst>
            <p14:sldId id="1053"/>
            <p14:sldId id="915"/>
            <p14:sldId id="1050"/>
            <p14:sldId id="1060"/>
            <p14:sldId id="1061"/>
            <p14:sldId id="991"/>
            <p14:sldId id="3033"/>
            <p14:sldId id="3021"/>
            <p14:sldId id="3022"/>
            <p14:sldId id="3018"/>
            <p14:sldId id="3019"/>
            <p14:sldId id="3029"/>
            <p14:sldId id="3020"/>
            <p14:sldId id="1071"/>
            <p14:sldId id="1062"/>
            <p14:sldId id="1063"/>
            <p14:sldId id="1064"/>
            <p14:sldId id="1070"/>
            <p14:sldId id="1065"/>
            <p14:sldId id="265"/>
            <p14:sldId id="1069"/>
            <p14:sldId id="3027"/>
            <p14:sldId id="1079"/>
            <p14:sldId id="3032"/>
            <p14:sldId id="3024"/>
            <p14:sldId id="3030"/>
            <p14:sldId id="3031"/>
            <p14:sldId id="1078"/>
            <p14:sldId id="3023"/>
            <p14:sldId id="3028"/>
            <p14:sldId id="2988"/>
            <p14:sldId id="959"/>
          </p14:sldIdLst>
        </p14:section>
        <p14:section name="Goal: It is all in name space management (NsM)" id="{AC1DDEB5-434A-9946-8E04-9196DB0392ED}">
          <p14:sldIdLst>
            <p14:sldId id="986"/>
            <p14:sldId id="988"/>
            <p14:sldId id="980"/>
            <p14:sldId id="3025"/>
          </p14:sldIdLst>
        </p14:section>
        <p14:section name="Criteria: How to be sure that it is true?" id="{C192D0C4-A887-B343-AB3D-7601471A4357}">
          <p14:sldIdLst>
            <p14:sldId id="1066"/>
            <p14:sldId id="1067"/>
            <p14:sldId id="1068"/>
            <p14:sldId id="989"/>
            <p14:sldId id="3012"/>
            <p14:sldId id="3013"/>
          </p14:sldIdLst>
        </p14:section>
        <p14:section name="Output: A generic format of Names (Computable Names)" id="{AE21F17E-472C-3B47-B65D-C1DA71B50E50}">
          <p14:sldIdLst>
            <p14:sldId id="3015"/>
            <p14:sldId id="1058"/>
            <p14:sldId id="990"/>
            <p14:sldId id="987"/>
            <p14:sldId id="992"/>
            <p14:sldId id="994"/>
            <p14:sldId id="993"/>
            <p14:sldId id="996"/>
            <p14:sldId id="995"/>
            <p14:sldId id="979"/>
            <p14:sldId id="3026"/>
          </p14:sldIdLst>
        </p14:section>
        <p14:section name="Process: the Operational Strategies" id="{44570EC8-1AFD-7844-ADEE-6037973E1F44}">
          <p14:sldIdLst>
            <p14:sldId id="981"/>
            <p14:sldId id="997"/>
            <p14:sldId id="998"/>
            <p14:sldId id="999"/>
            <p14:sldId id="3016"/>
          </p14:sldIdLst>
        </p14:section>
        <p14:section name="Inputs: Known Methods and Tools" id="{6DC8336C-6B08-A140-B7B1-95CEF5B7EBF0}">
          <p14:sldIdLst>
            <p14:sldId id="982"/>
            <p14:sldId id="1054"/>
            <p14:sldId id="1055"/>
            <p14:sldId id="1056"/>
            <p14:sldId id="1057"/>
            <p14:sldId id="1001"/>
          </p14:sldIdLst>
        </p14:section>
        <p14:section name="Boundary Conditions: What other things to think about?" id="{04012223-BCD6-D741-91E1-5C4BB5769C32}">
          <p14:sldIdLst>
            <p14:sldId id="983"/>
            <p14:sldId id="472"/>
            <p14:sldId id="1002"/>
            <p14:sldId id="944"/>
            <p14:sldId id="968"/>
            <p14:sldId id="946"/>
            <p14:sldId id="1076"/>
            <p14:sldId id="947"/>
            <p14:sldId id="284"/>
            <p14:sldId id="984"/>
            <p14:sldId id="1003"/>
            <p14:sldId id="897"/>
            <p14:sldId id="293"/>
            <p14:sldId id="901"/>
            <p14:sldId id="895"/>
            <p14:sldId id="263"/>
            <p14:sldId id="1074"/>
            <p14:sldId id="1073"/>
            <p14:sldId id="1075"/>
            <p14:sldId id="1072"/>
            <p14:sldId id="1077"/>
            <p14:sldId id="932"/>
            <p14:sldId id="937"/>
            <p14:sldId id="935"/>
            <p14:sldId id="933"/>
            <p14:sldId id="934"/>
            <p14:sldId id="260"/>
            <p14:sldId id="938"/>
            <p14:sldId id="474"/>
            <p14:sldId id="484"/>
            <p14:sldId id="931"/>
            <p14:sldId id="930"/>
            <p14:sldId id="282"/>
            <p14:sldId id="920"/>
            <p14:sldId id="307"/>
            <p14:sldId id="925"/>
            <p14:sldId id="349"/>
            <p14:sldId id="1051"/>
            <p14:sldId id="1052"/>
            <p14:sldId id="924"/>
            <p14:sldId id="268"/>
            <p14:sldId id="1005"/>
            <p14:sldId id="985"/>
            <p14:sldId id="3017"/>
            <p14:sldId id="3011"/>
            <p14:sldId id="1004"/>
            <p14:sldId id="9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12"/>
    <p:restoredTop sz="89214"/>
  </p:normalViewPr>
  <p:slideViewPr>
    <p:cSldViewPr snapToGrid="0">
      <p:cViewPr varScale="1">
        <p:scale>
          <a:sx n="108" d="100"/>
          <a:sy n="108" d="100"/>
        </p:scale>
        <p:origin x="208" y="9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presProps" Target="presProps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53026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5386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2368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836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68068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10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434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847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9584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759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195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5088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867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79452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03113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F9277-DCF4-4C4A-9A8B-70E78EC521E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099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735000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23578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21810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611647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2782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062897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851177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7430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428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88518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87552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5819329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8.png"/><Relationship Id="rId4" Type="http://schemas.openxmlformats.org/officeDocument/2006/relationships/hyperlink" Target="https://youtu.be/oZrZlx2fmcM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74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1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73.png"/><Relationship Id="rId4" Type="http://schemas.openxmlformats.org/officeDocument/2006/relationships/image" Target="../media/image170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7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7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81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79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7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3.png"/><Relationship Id="rId4" Type="http://schemas.openxmlformats.org/officeDocument/2006/relationships/image" Target="../media/image182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10" Type="http://schemas.openxmlformats.org/officeDocument/2006/relationships/image" Target="../media/image190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Dana_Scott" TargetMode="External"/><Relationship Id="rId5" Type="http://schemas.openxmlformats.org/officeDocument/2006/relationships/image" Target="../media/image20.jpeg"/><Relationship Id="rId4" Type="http://schemas.openxmlformats.org/officeDocument/2006/relationships/hyperlink" Target="https://www.britannica.com/biography/Dana-Scott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ysicist" TargetMode="External"/><Relationship Id="rId7" Type="http://schemas.openxmlformats.org/officeDocument/2006/relationships/image" Target="../media/image200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dartmouth.edu/~matc/MathDrama/reading/Wigner.html" TargetMode="External"/><Relationship Id="rId5" Type="http://schemas.openxmlformats.org/officeDocument/2006/relationships/hyperlink" Target="https://en.wikipedia.org/wiki/The_Unreasonable_Effectiveness_of_Mathematics_in_the_Natural_Sciences#cite_note-1" TargetMode="External"/><Relationship Id="rId4" Type="http://schemas.openxmlformats.org/officeDocument/2006/relationships/hyperlink" Target="https://en.wikipedia.org/wiki/Eugene_Wigner" TargetMode="Externa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k0zUZW-U_M?t=34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OkqQadArfQ?t=13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eople.maths.ox.ac.uk/kimm/" TargetMode="Externa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OHYT5q5lhQ?t=18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hHoOYqAT_U?t=89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youtu.be/MRwRNMgOGL0?t=449" TargetMode="Externa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ra-gxc17Fk?t=3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t9QAfQpCnQ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hyperlink" Target="https://youtu.be/Mv9NEXX1VHc" TargetMode="Externa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hyperlink" Target="https://youtu.be/60P7717-XOQ" TargetMode="External"/><Relationship Id="rId4" Type="http://schemas.openxmlformats.org/officeDocument/2006/relationships/hyperlink" Target="https://youtu.be/_8yVOC4ciXc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hyperlink" Target="https://en.wikipedia.org/wiki/Vladimir_Voevodsky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quantamagazine.org/univalent-foundations-redefines-mathematics-20150519/" TargetMode="External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hyperlink" Target="https://homotopytypetheory.org/book/" TargetMode="External"/><Relationship Id="rId9" Type="http://schemas.openxmlformats.org/officeDocument/2006/relationships/hyperlink" Target="https://github.com/UniMath/UniMat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xFGokyYo6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cholar.google.com/citations?user=H5vP5RMAAAAJ&amp;hl=en" TargetMode="Externa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rwh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hyperlink" Target="https://youtu.be/LE0SSLizYUI?t=48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ematica.stackexchange.com/questions/85750/memoization-with-pure-function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hyperlink" Target="https://www.python-course.eu/python3_memoization.php" TargetMode="Externa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56.png"/><Relationship Id="rId4" Type="http://schemas.openxmlformats.org/officeDocument/2006/relationships/hyperlink" Target="https://youtu.be/xgyMY9w7-ew?t=278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Henri_Poincar%C3%A9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hyperlink" Target="https://en.wikipedia.org/wiki/Henri_Poincar%C3%A9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66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jpeg"/><Relationship Id="rId11" Type="http://schemas.openxmlformats.org/officeDocument/2006/relationships/image" Target="../media/image73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70.jpeg"/><Relationship Id="rId9" Type="http://schemas.openxmlformats.org/officeDocument/2006/relationships/hyperlink" Target="https://georgelakoff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KIoiO9CSXU?t=341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95.gif"/><Relationship Id="rId4" Type="http://schemas.openxmlformats.org/officeDocument/2006/relationships/image" Target="../media/image92.gif"/><Relationship Id="rId9" Type="http://schemas.openxmlformats.org/officeDocument/2006/relationships/hyperlink" Target="http://info.cern.ch/hypertext/WWW/TheProject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marinetraffic.com/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101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100.png"/><Relationship Id="rId5" Type="http://schemas.openxmlformats.org/officeDocument/2006/relationships/image" Target="../media/image98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97.png"/><Relationship Id="rId9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105.png"/><Relationship Id="rId4" Type="http://schemas.openxmlformats.org/officeDocument/2006/relationships/image" Target="../media/image102.png"/><Relationship Id="rId9" Type="http://schemas.openxmlformats.org/officeDocument/2006/relationships/hyperlink" Target="https://youtu.be/4ow0Qwhy1-c?t=22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125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119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124.jpeg"/><Relationship Id="rId2" Type="http://schemas.openxmlformats.org/officeDocument/2006/relationships/diagramData" Target="../diagrams/data1.xml"/><Relationship Id="rId16" Type="http://schemas.openxmlformats.org/officeDocument/2006/relationships/image" Target="../media/image122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21.png"/><Relationship Id="rId23" Type="http://schemas.openxmlformats.org/officeDocument/2006/relationships/image" Target="../media/image123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0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26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27.png"/><Relationship Id="rId14" Type="http://schemas.microsoft.com/office/2007/relationships/diagramDrawing" Target="../diagrams/drawing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129.png"/><Relationship Id="rId4" Type="http://schemas.openxmlformats.org/officeDocument/2006/relationships/hyperlink" Target="https://youtu.be/zxAV_Re4OWA?t=239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130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131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70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138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141.png"/><Relationship Id="rId5" Type="http://schemas.openxmlformats.org/officeDocument/2006/relationships/image" Target="../media/image137.png"/><Relationship Id="rId15" Type="http://schemas.openxmlformats.org/officeDocument/2006/relationships/image" Target="../media/image142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136.png"/><Relationship Id="rId9" Type="http://schemas.openxmlformats.org/officeDocument/2006/relationships/image" Target="../media/image140.png"/><Relationship Id="rId14" Type="http://schemas.openxmlformats.org/officeDocument/2006/relationships/hyperlink" Target="https://en.wikipedia.org/wiki/Henri_Poincar%C3%A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5.jpeg"/><Relationship Id="rId4" Type="http://schemas.openxmlformats.org/officeDocument/2006/relationships/image" Target="../media/image14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n.wikipedia.org/wiki/Cabinet_Office" TargetMode="External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binet_Office" TargetMode="Externa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hyperlink" Target="https://en.wikipedia.org/wiki/Cabinet_Office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6.tif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zone.com/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4.tif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75" name="City of the Future Thinkers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b="1" i="1" dirty="0">
                    <a:solidFill>
                      <a:srgbClr val="FF0000"/>
                    </a:solidFill>
                  </a:rPr>
                  <a:t>All</a:t>
                </a:r>
                <a:r>
                  <a:rPr lang="en-US" dirty="0">
                    <a:solidFill>
                      <a:schemeClr val="tx1"/>
                    </a:solidFill>
                  </a:rPr>
                  <a:t> meaningful expressions can be modeled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75" name="City of the Future Thinker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2174" b="-1521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>
            <a:hlinkClick r:id="rId4"/>
            <a:extLst>
              <a:ext uri="{FF2B5EF4-FFF2-40B4-BE49-F238E27FC236}">
                <a16:creationId xmlns:a16="http://schemas.microsoft.com/office/drawing/2014/main" id="{729994EF-9FF4-8A47-B9FD-FCF02539F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517" y="1362060"/>
            <a:ext cx="1837630" cy="223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A8525-FB0A-5842-8F99-E74823CE830C}"/>
              </a:ext>
            </a:extLst>
          </p:cNvPr>
          <p:cNvSpPr txBox="1"/>
          <p:nvPr/>
        </p:nvSpPr>
        <p:spPr>
          <a:xfrm>
            <a:off x="7371513" y="3837978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/>
              <a:t>Image Source: </a:t>
            </a:r>
            <a:r>
              <a:rPr lang="en-TW" sz="800" dirty="0">
                <a:hlinkClick r:id="rId4"/>
              </a:rPr>
              <a:t>Britannica</a:t>
            </a:r>
            <a:endParaRPr lang="en-TW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335A8-657C-E044-B7F9-25498F1729E2}"/>
              </a:ext>
            </a:extLst>
          </p:cNvPr>
          <p:cNvSpPr txBox="1"/>
          <p:nvPr/>
        </p:nvSpPr>
        <p:spPr>
          <a:xfrm>
            <a:off x="7104613" y="3601365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/>
              <a:t>Prof. </a:t>
            </a:r>
            <a:r>
              <a:rPr lang="en-TW" sz="1200" dirty="0">
                <a:hlinkClick r:id="rId6"/>
              </a:rPr>
              <a:t>Dana Stewart Scott</a:t>
            </a:r>
            <a:endParaRPr lang="en-TW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7542A9-F924-5146-BCB3-A430F48BBBAB}"/>
              </a:ext>
            </a:extLst>
          </p:cNvPr>
          <p:cNvGrpSpPr/>
          <p:nvPr/>
        </p:nvGrpSpPr>
        <p:grpSpPr>
          <a:xfrm>
            <a:off x="2244436" y="1418295"/>
            <a:ext cx="4713828" cy="2116743"/>
            <a:chOff x="422248" y="1418295"/>
            <a:chExt cx="6536016" cy="32801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C90667-FBCC-EA4A-A082-FB88E1D86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2248" y="1418295"/>
              <a:ext cx="6536016" cy="328018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E33967-2F16-B44F-AA28-47D76B28BCE3}"/>
                </a:ext>
              </a:extLst>
            </p:cNvPr>
            <p:cNvSpPr/>
            <p:nvPr/>
          </p:nvSpPr>
          <p:spPr>
            <a:xfrm>
              <a:off x="5926539" y="3301999"/>
              <a:ext cx="736600" cy="18603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53AF08D-3AF6-0549-8C66-B2A60BE928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853" y="2571750"/>
            <a:ext cx="2205869" cy="21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706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Miracle of Math in Natural Science</a:t>
            </a: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699"/>
            <a:ext cx="6506766" cy="3212299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sz="1400" dirty="0"/>
              <a:t>"</a:t>
            </a:r>
            <a:r>
              <a:rPr lang="en-US" sz="1400" b="1" dirty="0"/>
              <a:t>The Unreasonable Effectiveness of Mathematics in the Natural Sciences</a:t>
            </a:r>
            <a:r>
              <a:rPr lang="en-US" sz="1400" dirty="0"/>
              <a:t>" is the title of an article published in 1960 by the </a:t>
            </a:r>
            <a:r>
              <a:rPr lang="en-US" sz="1400" dirty="0">
                <a:hlinkClick r:id="rId3" tooltip="Physicist"/>
              </a:rPr>
              <a:t>physicist</a:t>
            </a:r>
            <a:r>
              <a:rPr lang="en-US" sz="1400" dirty="0"/>
              <a:t> </a:t>
            </a:r>
            <a:r>
              <a:rPr lang="en-US" sz="1400" dirty="0">
                <a:hlinkClick r:id="rId4" tooltip="Eugene Wigner"/>
              </a:rPr>
              <a:t>Eugene Wigner</a:t>
            </a:r>
            <a:r>
              <a:rPr lang="en-US" sz="1400" dirty="0"/>
              <a:t>.</a:t>
            </a:r>
            <a:r>
              <a:rPr lang="en-US" sz="1400" baseline="30000" dirty="0">
                <a:hlinkClick r:id="rId5"/>
              </a:rPr>
              <a:t>[1]</a:t>
            </a:r>
            <a:r>
              <a:rPr lang="en-US" sz="1400" dirty="0"/>
              <a:t> </a:t>
            </a:r>
          </a:p>
          <a:p>
            <a:pPr marL="114300" indent="0">
              <a:spcBef>
                <a:spcPct val="65000"/>
              </a:spcBef>
              <a:buNone/>
            </a:pPr>
            <a:endParaRPr lang="en-US" sz="1400" dirty="0"/>
          </a:p>
          <a:p>
            <a:pPr>
              <a:spcBef>
                <a:spcPct val="65000"/>
              </a:spcBef>
            </a:pPr>
            <a:r>
              <a:rPr lang="en-US" sz="1400" b="1" dirty="0"/>
              <a:t>It is all about Name Space Management</a:t>
            </a:r>
          </a:p>
          <a:p>
            <a:pPr lvl="1">
              <a:spcBef>
                <a:spcPct val="65000"/>
              </a:spcBef>
            </a:pPr>
            <a:r>
              <a:rPr lang="en-US" sz="1000" b="1" dirty="0"/>
              <a:t>Namespace can be compressed</a:t>
            </a:r>
          </a:p>
          <a:p>
            <a:pPr lvl="1">
              <a:spcBef>
                <a:spcPct val="65000"/>
              </a:spcBef>
            </a:pPr>
            <a:r>
              <a:rPr lang="en-US" sz="1000" b="1" dirty="0"/>
              <a:t>It allows effective representation of both spacetime structures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B31E0-3573-4F4D-9371-2975E5315DE1}"/>
              </a:ext>
            </a:extLst>
          </p:cNvPr>
          <p:cNvSpPr txBox="1"/>
          <p:nvPr/>
        </p:nvSpPr>
        <p:spPr>
          <a:xfrm>
            <a:off x="2464067" y="2301664"/>
            <a:ext cx="55386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Link to the original text: </a:t>
            </a:r>
            <a:r>
              <a:rPr lang="en-US" sz="1050" dirty="0">
                <a:hlinkClick r:id="rId6"/>
              </a:rPr>
              <a:t>http://</a:t>
            </a:r>
            <a:r>
              <a:rPr lang="en-US" sz="1050" dirty="0" err="1">
                <a:hlinkClick r:id="rId6"/>
              </a:rPr>
              <a:t>www.dartmouth.edu</a:t>
            </a:r>
            <a:r>
              <a:rPr lang="en-US" sz="1050" dirty="0">
                <a:hlinkClick r:id="rId6"/>
              </a:rPr>
              <a:t>/~</a:t>
            </a:r>
            <a:r>
              <a:rPr lang="en-US" sz="1050" dirty="0" err="1">
                <a:hlinkClick r:id="rId6"/>
              </a:rPr>
              <a:t>matc</a:t>
            </a:r>
            <a:r>
              <a:rPr lang="en-US" sz="1050" dirty="0">
                <a:hlinkClick r:id="rId6"/>
              </a:rPr>
              <a:t>/</a:t>
            </a:r>
            <a:r>
              <a:rPr lang="en-US" sz="1050" dirty="0" err="1">
                <a:hlinkClick r:id="rId6"/>
              </a:rPr>
              <a:t>MathDrama</a:t>
            </a:r>
            <a:r>
              <a:rPr lang="en-US" sz="1050" dirty="0">
                <a:hlinkClick r:id="rId6"/>
              </a:rPr>
              <a:t>/reading/</a:t>
            </a:r>
            <a:r>
              <a:rPr lang="en-US" sz="1050" dirty="0" err="1">
                <a:hlinkClick r:id="rId6"/>
              </a:rPr>
              <a:t>Wigner.html</a:t>
            </a:r>
            <a:endParaRPr lang="en-TW" sz="1050" dirty="0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F4EA10D0-9581-574C-8DE6-A039B2EE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7481" y="2571750"/>
            <a:ext cx="1626585" cy="229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2056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Knowledge Management in </a:t>
            </a:r>
            <a:r>
              <a:rPr lang="en-US" dirty="0" err="1">
                <a:cs typeface="+mj-cs"/>
              </a:rPr>
              <a:t>NsM</a:t>
            </a:r>
            <a:endParaRPr lang="en-US" dirty="0">
              <a:cs typeface="+mj-cs"/>
            </a:endParaRP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700"/>
            <a:ext cx="6506766" cy="3403600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Poincare: Math=art of naming different things with the same name.</a:t>
            </a:r>
          </a:p>
          <a:p>
            <a:pPr>
              <a:lnSpc>
                <a:spcPct val="125000"/>
              </a:lnSpc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With lambda calculus, Namespace can be computable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Very large scale name space can be organized by Machines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Through computing machinery, one may trade storage space with time</a:t>
            </a:r>
          </a:p>
          <a:p>
            <a:pPr>
              <a:spcBef>
                <a:spcPct val="65000"/>
              </a:spcBef>
            </a:pPr>
            <a:r>
              <a:rPr lang="en-US" altLang="en-CN" sz="14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can bring unprecedented utility to many fields of applications</a:t>
            </a:r>
          </a:p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different way to look at computable abstractions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Computational abstractions can be reduced down to </a:t>
            </a:r>
            <a:r>
              <a:rPr lang="en-US" altLang="en-CN" sz="11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endParaRPr lang="en-US" altLang="en-CN" sz="11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Space-time-energy can be unified in the namespace of structured operations</a:t>
            </a:r>
          </a:p>
        </p:txBody>
      </p:sp>
    </p:spTree>
    <p:extLst>
      <p:ext uri="{BB962C8B-B14F-4D97-AF65-F5344CB8AC3E}">
        <p14:creationId xmlns:p14="http://schemas.microsoft.com/office/powerpoint/2010/main" val="10076764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88702" y="2285400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the minimum Symbol Space?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</p:spTree>
    <p:extLst>
      <p:ext uri="{BB962C8B-B14F-4D97-AF65-F5344CB8AC3E}">
        <p14:creationId xmlns:p14="http://schemas.microsoft.com/office/powerpoint/2010/main" val="2904307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88702" y="2285400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binary valued system the smallest symbol set?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</p:spTree>
    <p:extLst>
      <p:ext uri="{BB962C8B-B14F-4D97-AF65-F5344CB8AC3E}">
        <p14:creationId xmlns:p14="http://schemas.microsoft.com/office/powerpoint/2010/main" val="174685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46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57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Memoization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C9601707-B5E5-A345-BC76-FB26CEDC9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787" y="1017725"/>
            <a:ext cx="5554426" cy="3804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E811E4-36AD-404E-A61C-6F3FC00DDE0B}"/>
              </a:ext>
            </a:extLst>
          </p:cNvPr>
          <p:cNvSpPr txBox="1"/>
          <p:nvPr/>
        </p:nvSpPr>
        <p:spPr>
          <a:xfrm>
            <a:off x="2301186" y="4812882"/>
            <a:ext cx="4541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3"/>
              </a:rPr>
              <a:t>An important technique to manage names dynamically!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07807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Maybe we should teach Math in a different sequence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3D6099-4635-D640-9134-20ECAFD03BFD}"/>
              </a:ext>
            </a:extLst>
          </p:cNvPr>
          <p:cNvSpPr txBox="1"/>
          <p:nvPr/>
        </p:nvSpPr>
        <p:spPr>
          <a:xfrm>
            <a:off x="2888685" y="2920095"/>
            <a:ext cx="3366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 curriculum modeled after</a:t>
            </a:r>
          </a:p>
          <a:p>
            <a:pPr algn="ctr"/>
            <a:r>
              <a:rPr lang="en-TW" dirty="0"/>
              <a:t>Curry-Howard-Lambek Correspondence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7E963-8EDB-2145-83C2-F67E4F84A985}"/>
              </a:ext>
            </a:extLst>
          </p:cNvPr>
          <p:cNvSpPr txBox="1"/>
          <p:nvPr/>
        </p:nvSpPr>
        <p:spPr>
          <a:xfrm>
            <a:off x="3554734" y="2194498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notion of Pureness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341D0-61C4-134F-8375-B95DFC567E52}"/>
              </a:ext>
            </a:extLst>
          </p:cNvPr>
          <p:cNvSpPr txBox="1"/>
          <p:nvPr/>
        </p:nvSpPr>
        <p:spPr>
          <a:xfrm>
            <a:off x="3191655" y="2571750"/>
            <a:ext cx="2760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Approximation to Idealized Truth</a:t>
            </a:r>
          </a:p>
        </p:txBody>
      </p:sp>
    </p:spTree>
    <p:extLst>
      <p:ext uri="{BB962C8B-B14F-4D97-AF65-F5344CB8AC3E}">
        <p14:creationId xmlns:p14="http://schemas.microsoft.com/office/powerpoint/2010/main" val="1834412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Theory, Physics, and Geometry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22F827B-4C28-414C-A222-F25642FD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63" y="1068765"/>
            <a:ext cx="5337674" cy="3485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E2471-8757-F047-A509-13BAD68873F6}"/>
              </a:ext>
            </a:extLst>
          </p:cNvPr>
          <p:cNvSpPr txBox="1"/>
          <p:nvPr/>
        </p:nvSpPr>
        <p:spPr>
          <a:xfrm>
            <a:off x="2096540" y="4605336"/>
            <a:ext cx="4950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100" dirty="0">
                <a:hlinkClick r:id="rId5"/>
              </a:rPr>
              <a:t>Ninhyong Kim </a:t>
            </a:r>
            <a:r>
              <a:rPr lang="en-TW" sz="1100" dirty="0"/>
              <a:t>has been</a:t>
            </a:r>
            <a:r>
              <a:rPr lang="en-US" sz="1100" dirty="0"/>
              <a:t> a research professor of number theory at the University of Oxford and the head of their number theory research group.</a:t>
            </a:r>
            <a:r>
              <a:rPr lang="en-TW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5724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origin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46EF16-8988-3D48-999B-3A1A75F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944" y="1032234"/>
            <a:ext cx="5856111" cy="37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929E489-FD8A-8D4C-87C9-67A89DC0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7" y="1525385"/>
            <a:ext cx="4137818" cy="270201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758AD65E-B344-0543-B6D9-310B080C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87" y="1520005"/>
            <a:ext cx="4137818" cy="27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1BDE97-576C-9C47-BC52-7407FA95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87" y="1132244"/>
            <a:ext cx="5701225" cy="37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7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Round at Recursion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DB341D9-8D59-CA4B-9628-4B5895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94" y="1527949"/>
            <a:ext cx="3927556" cy="2634717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E64E155-3C13-7D4C-A79B-9D77F07F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527949"/>
            <a:ext cx="3927556" cy="2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Namespace at Scale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45E974-F801-0241-B98B-7E430FA4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11" y="1527949"/>
            <a:ext cx="4148489" cy="2887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C1380-E524-6E4E-8E70-F93676A0A9CD}"/>
              </a:ext>
            </a:extLst>
          </p:cNvPr>
          <p:cNvSpPr txBox="1"/>
          <p:nvPr/>
        </p:nvSpPr>
        <p:spPr>
          <a:xfrm>
            <a:off x="883370" y="4415728"/>
            <a:ext cx="3228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hlinkClick r:id="rId4"/>
              </a:rPr>
              <a:t>GPT-3 A very large vocabulary</a:t>
            </a:r>
            <a:r>
              <a:rPr lang="en-TW" dirty="0"/>
              <a:t> to date</a:t>
            </a:r>
          </a:p>
        </p:txBody>
      </p:sp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71E22F5A-E0E9-E048-9E44-6FB7A1EED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414" y="1527949"/>
            <a:ext cx="4148488" cy="2887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CA5565-1EC1-BE43-B290-0494D4FBC961}"/>
              </a:ext>
            </a:extLst>
          </p:cNvPr>
          <p:cNvSpPr txBox="1"/>
          <p:nvPr/>
        </p:nvSpPr>
        <p:spPr>
          <a:xfrm>
            <a:off x="4743118" y="4415727"/>
            <a:ext cx="4035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hlinkClick r:id="rId5"/>
              </a:rPr>
              <a:t>An earlier industrialized computable vocabulary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F0645-93DB-844E-8BC1-6ED69FC2B1EE}"/>
              </a:ext>
            </a:extLst>
          </p:cNvPr>
          <p:cNvSpPr txBox="1"/>
          <p:nvPr/>
        </p:nvSpPr>
        <p:spPr>
          <a:xfrm>
            <a:off x="1419615" y="4723504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175 Billion Parameters</a:t>
            </a:r>
          </a:p>
        </p:txBody>
      </p:sp>
    </p:spTree>
    <p:extLst>
      <p:ext uri="{BB962C8B-B14F-4D97-AF65-F5344CB8AC3E}">
        <p14:creationId xmlns:p14="http://schemas.microsoft.com/office/powerpoint/2010/main" val="2364560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206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Approximation</a:t>
            </a:r>
            <a:br>
              <a:rPr lang="en" dirty="0"/>
            </a:br>
            <a:br>
              <a:rPr lang="en" dirty="0"/>
            </a:br>
            <a:r>
              <a:rPr lang="en" dirty="0"/>
              <a:t>If there are called the same name, </a:t>
            </a:r>
            <a:br>
              <a:rPr lang="en" dirty="0"/>
            </a:br>
            <a:r>
              <a:rPr lang="en" dirty="0"/>
              <a:t>they must be </a:t>
            </a:r>
            <a:r>
              <a:rPr lang="en" b="1" i="1" dirty="0"/>
              <a:t>equal</a:t>
            </a:r>
            <a:r>
              <a:rPr lang="en" dirty="0"/>
              <a:t>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EED508-C9F9-5040-9520-95A2348AB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9095"/>
            <a:ext cx="9144000" cy="10972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54B30A-6489-BA49-AC57-19E250043589}"/>
              </a:ext>
            </a:extLst>
          </p:cNvPr>
          <p:cNvSpPr txBox="1"/>
          <p:nvPr/>
        </p:nvSpPr>
        <p:spPr>
          <a:xfrm>
            <a:off x="3594539" y="3111318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For example …</a:t>
            </a:r>
          </a:p>
        </p:txBody>
      </p:sp>
    </p:spTree>
    <p:extLst>
      <p:ext uri="{BB962C8B-B14F-4D97-AF65-F5344CB8AC3E}">
        <p14:creationId xmlns:p14="http://schemas.microsoft.com/office/powerpoint/2010/main" val="303758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42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Definitional Suggestion for Computing Science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680838-68EF-EF48-9F99-79838D340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9095"/>
            <a:ext cx="9144000" cy="1097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815B13-73FF-8E4E-9DB1-CB095BFB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835" y="1292772"/>
            <a:ext cx="6432330" cy="19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71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man who redefined </a:t>
            </a:r>
            <a:r>
              <a:rPr lang="en" b="1" i="1" dirty="0"/>
              <a:t>Equal</a:t>
            </a:r>
            <a:r>
              <a:rPr lang="en" dirty="0"/>
              <a:t> in Math!</a:t>
            </a:r>
            <a:br>
              <a:rPr lang="en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24AE6-ABE4-F54B-9F4F-97628FD1568F}"/>
              </a:ext>
            </a:extLst>
          </p:cNvPr>
          <p:cNvSpPr txBox="1"/>
          <p:nvPr/>
        </p:nvSpPr>
        <p:spPr>
          <a:xfrm>
            <a:off x="6000383" y="4338749"/>
            <a:ext cx="175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Vladimir </a:t>
            </a:r>
            <a:r>
              <a:rPr lang="en-US" dirty="0" err="1">
                <a:hlinkClick r:id="rId3"/>
              </a:rPr>
              <a:t>Voevodsky</a:t>
            </a:r>
            <a:endParaRPr lang="en-TW" dirty="0"/>
          </a:p>
        </p:txBody>
      </p:sp>
      <p:pic>
        <p:nvPicPr>
          <p:cNvPr id="1026" name="Picture 2" descr="Homotopy type theory: Univalent foundations of mathematics">
            <a:hlinkClick r:id="rId4"/>
            <a:extLst>
              <a:ext uri="{FF2B5EF4-FFF2-40B4-BE49-F238E27FC236}">
                <a16:creationId xmlns:a16="http://schemas.microsoft.com/office/drawing/2014/main" id="{69B7B92F-E35F-F144-9CD0-C774328B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1366" y="2938325"/>
            <a:ext cx="1272238" cy="183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6"/>
            <a:extLst>
              <a:ext uri="{FF2B5EF4-FFF2-40B4-BE49-F238E27FC236}">
                <a16:creationId xmlns:a16="http://schemas.microsoft.com/office/drawing/2014/main" id="{A9C5A1B5-8543-1A42-A183-4EE2495A78F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3319" y="1259560"/>
            <a:ext cx="3540454" cy="1284437"/>
          </a:xfrm>
          <a:prstGeom prst="rect">
            <a:avLst/>
          </a:prstGeom>
        </p:spPr>
      </p:pic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52EE530A-374F-394D-908B-4B93B44E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891" y="1315066"/>
            <a:ext cx="2406033" cy="29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A6AD9-D63E-B449-B172-C68E300D10DE}"/>
              </a:ext>
            </a:extLst>
          </p:cNvPr>
          <p:cNvSpPr txBox="1"/>
          <p:nvPr/>
        </p:nvSpPr>
        <p:spPr>
          <a:xfrm>
            <a:off x="3240648" y="1747889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TW" dirty="0"/>
              <a:t>y Kevin Hartnett</a:t>
            </a:r>
          </a:p>
        </p:txBody>
      </p:sp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BD323005-24E2-994A-882A-022646BEFE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0649" y="2938325"/>
            <a:ext cx="2145740" cy="1308961"/>
          </a:xfrm>
          <a:prstGeom prst="rect">
            <a:avLst/>
          </a:prstGeom>
        </p:spPr>
      </p:pic>
      <p:pic>
        <p:nvPicPr>
          <p:cNvPr id="1030" name="Picture 6" descr="Github, mark icon">
            <a:hlinkClick r:id="rId9"/>
            <a:extLst>
              <a:ext uri="{FF2B5EF4-FFF2-40B4-BE49-F238E27FC236}">
                <a16:creationId xmlns:a16="http://schemas.microsoft.com/office/drawing/2014/main" id="{9AA70948-39D3-3749-BE23-5A04F500D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3309" y="2938325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99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the history of Algebraic Topology</a:t>
            </a:r>
            <a:br>
              <a:rPr lang="en" dirty="0"/>
            </a:br>
            <a:endParaRPr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FD91FAD6-23E7-D34F-BCB2-60B850996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29" y="1116531"/>
            <a:ext cx="5000741" cy="34606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4016398" y="4577144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5"/>
              </a:rPr>
              <a:t>Prof. Pierre Albin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93949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foundation of math as programming languages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00962-37A1-D146-9F69-0746673E8B75}"/>
              </a:ext>
            </a:extLst>
          </p:cNvPr>
          <p:cNvSpPr txBox="1"/>
          <p:nvPr/>
        </p:nvSpPr>
        <p:spPr>
          <a:xfrm>
            <a:off x="3802397" y="4486621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3"/>
              </a:rPr>
              <a:t>Robert Harper</a:t>
            </a:r>
            <a:endParaRPr lang="en-TW" dirty="0"/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D9E07E91-5D5D-4F4C-8D8A-91DD19777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488" y="1116531"/>
            <a:ext cx="4045023" cy="32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33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Memoization</a:t>
            </a:r>
            <a:r>
              <a:rPr lang="en" dirty="0"/>
              <a:t>: Remember Generated Names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7767A5C-57D1-8447-A4BD-437A2D2C7A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091" y="1414994"/>
            <a:ext cx="3352633" cy="1944024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2B20B41E-E4EB-2345-BB67-F6BE1175E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734" y="1492468"/>
            <a:ext cx="4648203" cy="2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83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206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Pure Computation: </a:t>
            </a:r>
            <a:br>
              <a:rPr lang="en" dirty="0"/>
            </a:br>
            <a:br>
              <a:rPr lang="en" dirty="0"/>
            </a:br>
            <a:r>
              <a:rPr lang="en" dirty="0"/>
              <a:t>Function is the ONLY thing.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2980A9-780B-8742-A078-8A5CEB36D629}"/>
              </a:ext>
            </a:extLst>
          </p:cNvPr>
          <p:cNvGrpSpPr/>
          <p:nvPr/>
        </p:nvGrpSpPr>
        <p:grpSpPr>
          <a:xfrm>
            <a:off x="1674310" y="2411782"/>
            <a:ext cx="5795379" cy="1625330"/>
            <a:chOff x="1929239" y="2947810"/>
            <a:chExt cx="5795379" cy="162533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2F0E49-F9AC-C943-B57F-A65CC3688BBF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FB5E935-FEBA-734D-94C1-5E09F5B38B99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5FBAEC3-0EDD-9E4F-83D6-C34CEB39E58B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A745170-46F7-E24C-AC51-9F6792685562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B6C9D83-FBFB-4843-8B9D-510A2FE72352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</a:t>
              </a:r>
              <a:r>
                <a:rPr lang="en-TW" dirty="0">
                  <a:solidFill>
                    <a:schemeClr val="tx1"/>
                  </a:solidFill>
                </a:rPr>
                <a:t>rimitive Func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549214-DB2A-C545-A9AE-AE57092C32A5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D522A53-3089-964C-9A80-C0272317A2D7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144B5A-D83A-4B43-A74B-E83B8A28A053}"/>
                </a:ext>
              </a:extLst>
            </p:cNvPr>
            <p:cNvCxnSpPr>
              <a:cxnSpLocks/>
              <a:stCxn id="6" idx="7"/>
              <a:endCxn id="9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94603DD-04D6-1E41-AFC5-64AF16DBBD8F}"/>
                </a:ext>
              </a:extLst>
            </p:cNvPr>
            <p:cNvCxnSpPr>
              <a:cxnSpLocks/>
              <a:stCxn id="6" idx="0"/>
              <a:endCxn id="8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164F27-82A1-B34E-86BE-C14F063E657C}"/>
                </a:ext>
              </a:extLst>
            </p:cNvPr>
            <p:cNvCxnSpPr>
              <a:cxnSpLocks/>
              <a:stCxn id="8" idx="3"/>
              <a:endCxn id="30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2C52CCE-0A0B-9345-AF59-C03EAB64C491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2E27A2-3B29-A14B-A218-822463657CA1}"/>
                </a:ext>
              </a:extLst>
            </p:cNvPr>
            <p:cNvCxnSpPr>
              <a:cxnSpLocks/>
              <a:stCxn id="10" idx="3"/>
              <a:endCxn id="23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55F7F3B-4787-6241-8DEE-6A9167F7297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fVar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EA6C216-52D6-384F-9B09-AD518C43929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Func(fVar…)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0B5CA8-550B-7B42-A41E-3330873E9EA4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BAB6E1-C5B4-4C4E-B028-C297664B5D98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6733F80-CC6B-8849-89F3-E98C8A46DD75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8ACE22B4-5C19-A14E-9DEB-3920A16A62E3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Functions</a:t>
                </a: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851626B-1893-694A-96F1-BD96D17F41AF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2C76627-37A2-C24E-8501-00B2E65A3AED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43924D6-4A19-534F-A2B8-827387F086FE}"/>
                </a:ext>
              </a:extLst>
            </p:cNvPr>
            <p:cNvCxnSpPr>
              <a:cxnSpLocks/>
              <a:stCxn id="17" idx="3"/>
              <a:endCxn id="23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A046582-49A9-644C-9A4C-6F8C542246B9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7AC712-442F-554D-AF71-22C0A0206359}"/>
                </a:ext>
              </a:extLst>
            </p:cNvPr>
            <p:cNvCxnSpPr>
              <a:cxnSpLocks/>
              <a:stCxn id="28" idx="3"/>
              <a:endCxn id="23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30FA80-E920-CB4A-B7C6-8E7B55586EC8}"/>
                </a:ext>
              </a:extLst>
            </p:cNvPr>
            <p:cNvCxnSpPr>
              <a:cxnSpLocks/>
              <a:stCxn id="6" idx="6"/>
              <a:endCxn id="20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7DDAF06-9AAB-BE4F-9D70-0300DA0C6E80}"/>
                </a:ext>
              </a:extLst>
            </p:cNvPr>
            <p:cNvCxnSpPr>
              <a:cxnSpLocks/>
              <a:stCxn id="6" idx="5"/>
              <a:endCxn id="28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0D3FFF0-D744-AF49-B977-71C783279074}"/>
                </a:ext>
              </a:extLst>
            </p:cNvPr>
            <p:cNvCxnSpPr>
              <a:cxnSpLocks/>
              <a:stCxn id="23" idx="6"/>
              <a:endCxn id="6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6352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Goal_Exp Criteria_Exp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5AACC-ACA0-F44D-BDD7-88C46330F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48728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140F60-F199-0B47-A0A3-696AF8A317C0}"/>
              </a:ext>
            </a:extLst>
          </p:cNvPr>
          <p:cNvSpPr/>
          <p:nvPr/>
        </p:nvSpPr>
        <p:spPr>
          <a:xfrm>
            <a:off x="192883" y="140707"/>
            <a:ext cx="8690369" cy="4407959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>
                <a:latin typeface="Bank Gothic Medium" pitchFamily="2" charset="77"/>
              </a:rPr>
              <a:t> 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Context: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Describe the Spatial and Temporal boundaries of the project.</a:t>
            </a:r>
          </a:p>
        </p:txBody>
      </p:sp>
      <p:sp>
        <p:nvSpPr>
          <p:cNvPr id="13" name="Round Same Side Corner Rectangle 12">
            <a:extLst>
              <a:ext uri="{FF2B5EF4-FFF2-40B4-BE49-F238E27FC236}">
                <a16:creationId xmlns:a16="http://schemas.microsoft.com/office/drawing/2014/main" id="{9EEABBC8-CD11-004E-B79F-BFC35F53B25C}"/>
              </a:ext>
            </a:extLst>
          </p:cNvPr>
          <p:cNvSpPr/>
          <p:nvPr/>
        </p:nvSpPr>
        <p:spPr>
          <a:xfrm>
            <a:off x="341597" y="728002"/>
            <a:ext cx="8459504" cy="369125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5100" rtlCol="0" anchor="t"/>
          <a:lstStyle/>
          <a:p>
            <a:pPr algn="ctr"/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627740-7F75-514C-AE63-691AEC8EF55E}"/>
              </a:ext>
            </a:extLst>
          </p:cNvPr>
          <p:cNvSpPr txBox="1"/>
          <p:nvPr/>
        </p:nvSpPr>
        <p:spPr>
          <a:xfrm>
            <a:off x="2913207" y="2211798"/>
            <a:ext cx="32960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Concrete Implementation Process</a:t>
            </a:r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539ACF8A-CC1B-D74D-AD85-EC95C380BD9D}"/>
              </a:ext>
            </a:extLst>
          </p:cNvPr>
          <p:cNvSpPr/>
          <p:nvPr/>
        </p:nvSpPr>
        <p:spPr>
          <a:xfrm>
            <a:off x="226812" y="4419252"/>
            <a:ext cx="8690371" cy="677726"/>
          </a:xfrm>
          <a:prstGeom prst="upArrowCallout">
            <a:avLst>
              <a:gd name="adj1" fmla="val 34375"/>
              <a:gd name="adj2" fmla="val 26581"/>
              <a:gd name="adj3" fmla="val 25000"/>
              <a:gd name="adj4" fmla="val 6497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latin typeface="Bank Gothic Medium" pitchFamily="2" charset="77"/>
              </a:rPr>
              <a:t>Boundary</a:t>
            </a:r>
            <a:r>
              <a:rPr lang="zh-CN" altLang="en-US" sz="1800" b="1" dirty="0">
                <a:latin typeface="Bank Gothic Medium" pitchFamily="2" charset="77"/>
              </a:rPr>
              <a:t> </a:t>
            </a:r>
            <a:r>
              <a:rPr lang="en-US" altLang="zh-CN" sz="1800" b="1">
                <a:latin typeface="Bank Gothic Medium" pitchFamily="2" charset="77"/>
              </a:rPr>
              <a:t>Conditions</a:t>
            </a:r>
            <a:r>
              <a:rPr lang="en-US" sz="1800" b="1">
                <a:latin typeface="Bank Gothic Medium" pitchFamily="2" charset="77"/>
              </a:rPr>
              <a:t>: </a:t>
            </a:r>
            <a:r>
              <a:rPr lang="en-US" sz="1500" dirty="0">
                <a:latin typeface="Avenir Next Condensed Ultra Lig" panose="020B0206020202020204" pitchFamily="34" charset="77"/>
              </a:rPr>
              <a:t>When and how the boundaries of the previously defined ”Context” could be broken?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B797ED-6D6C-5C43-9049-A76597349798}"/>
              </a:ext>
            </a:extLst>
          </p:cNvPr>
          <p:cNvGrpSpPr/>
          <p:nvPr/>
        </p:nvGrpSpPr>
        <p:grpSpPr>
          <a:xfrm>
            <a:off x="491517" y="1102044"/>
            <a:ext cx="8133157" cy="934407"/>
            <a:chOff x="657225" y="-878650"/>
            <a:chExt cx="10844209" cy="1245876"/>
          </a:xfrm>
          <a:solidFill>
            <a:schemeClr val="bg2">
              <a:lumMod val="9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A15C0B-94FA-FF49-84C1-2FCC951AA7EF}"/>
                </a:ext>
              </a:extLst>
            </p:cNvPr>
            <p:cNvSpPr/>
            <p:nvPr/>
          </p:nvSpPr>
          <p:spPr>
            <a:xfrm>
              <a:off x="657226" y="-878650"/>
              <a:ext cx="10844208" cy="52486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Goal</a:t>
              </a:r>
              <a:r>
                <a:rPr 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:</a:t>
              </a:r>
              <a:r>
                <a: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 </a:t>
              </a:r>
              <a:r>
                <a:rPr lang="en-US" sz="1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venir Next Condensed Ultra Lig" panose="020B0206020202020204" pitchFamily="34" charset="77"/>
                </a:rPr>
                <a:t>Mission Statement written in an imperative sentence with reference to “Context”.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98E993-187D-6A49-AEA1-4565DC852C36}"/>
                </a:ext>
              </a:extLst>
            </p:cNvPr>
            <p:cNvSpPr/>
            <p:nvPr/>
          </p:nvSpPr>
          <p:spPr>
            <a:xfrm>
              <a:off x="657225" y="-157638"/>
              <a:ext cx="10844208" cy="52486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Measurable Effects</a:t>
              </a:r>
              <a:r>
                <a:rPr 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: </a:t>
              </a:r>
              <a:r>
                <a:rPr lang="en-US" sz="1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venir Next Condensed Ultra Lig" panose="020B0206020202020204" pitchFamily="34" charset="77"/>
                </a:rPr>
                <a:t>Conditional statements of the observable implementation outcomes that satisfy the “Goal”.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2FACB6D-DDDD-A845-9E0E-5EE7957F73C2}"/>
              </a:ext>
            </a:extLst>
          </p:cNvPr>
          <p:cNvSpPr/>
          <p:nvPr/>
        </p:nvSpPr>
        <p:spPr>
          <a:xfrm>
            <a:off x="524423" y="2579728"/>
            <a:ext cx="2430000" cy="157469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Outputs</a:t>
            </a:r>
          </a:p>
          <a:p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A list of noun phrases that  declares the deliverable </a:t>
            </a:r>
            <a:r>
              <a:rPr lang="en-US" sz="1500" dirty="0">
                <a:latin typeface="Avenir Next Condensed Ultra Lig" panose="020B0206020202020204" pitchFamily="34" charset="77"/>
              </a:rPr>
              <a:t>items from proposed activities</a:t>
            </a:r>
          </a:p>
        </p:txBody>
      </p:sp>
      <p:sp>
        <p:nvSpPr>
          <p:cNvPr id="8" name="标注: 左箭头 7">
            <a:extLst>
              <a:ext uri="{FF2B5EF4-FFF2-40B4-BE49-F238E27FC236}">
                <a16:creationId xmlns:a16="http://schemas.microsoft.com/office/drawing/2014/main" id="{B49D726A-9084-4489-8362-DA1BF7515187}"/>
              </a:ext>
            </a:extLst>
          </p:cNvPr>
          <p:cNvSpPr/>
          <p:nvPr/>
        </p:nvSpPr>
        <p:spPr>
          <a:xfrm>
            <a:off x="2959533" y="2516182"/>
            <a:ext cx="2863988" cy="1755074"/>
          </a:xfrm>
          <a:prstGeom prst="leftArrowCallout">
            <a:avLst>
              <a:gd name="adj1" fmla="val 19247"/>
              <a:gd name="adj2" fmla="val 28225"/>
              <a:gd name="adj3" fmla="val 16489"/>
              <a:gd name="adj4" fmla="val 8587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Activities</a:t>
            </a:r>
          </a:p>
          <a:p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A structured set of actions that depicts implementation activities.</a:t>
            </a:r>
          </a:p>
          <a:p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Ideally written in a formalized process specification language</a:t>
            </a:r>
          </a:p>
          <a:p>
            <a:pPr algn="ctr"/>
            <a:endParaRPr lang="zh-CN" altLang="en-US" sz="1050" dirty="0"/>
          </a:p>
        </p:txBody>
      </p:sp>
      <p:sp>
        <p:nvSpPr>
          <p:cNvPr id="26" name="标注: 左箭头 25">
            <a:extLst>
              <a:ext uri="{FF2B5EF4-FFF2-40B4-BE49-F238E27FC236}">
                <a16:creationId xmlns:a16="http://schemas.microsoft.com/office/drawing/2014/main" id="{4E10D089-3256-4491-B03A-1A24B9835436}"/>
              </a:ext>
            </a:extLst>
          </p:cNvPr>
          <p:cNvSpPr/>
          <p:nvPr/>
        </p:nvSpPr>
        <p:spPr>
          <a:xfrm>
            <a:off x="5823521" y="2584762"/>
            <a:ext cx="2815048" cy="1574696"/>
          </a:xfrm>
          <a:prstGeom prst="leftArrowCallout">
            <a:avLst>
              <a:gd name="adj1" fmla="val 19247"/>
              <a:gd name="adj2" fmla="val 28225"/>
              <a:gd name="adj3" fmla="val 14747"/>
              <a:gd name="adj4" fmla="val 85875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Inputs</a:t>
            </a:r>
          </a:p>
          <a:p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Prescribe the required resources to be consumed in the implementation Process </a:t>
            </a:r>
          </a:p>
          <a:p>
            <a:pPr algn="ctr"/>
            <a:endParaRPr lang="zh-CN" altLang="en-US" sz="1050" dirty="0"/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1683906C-E8C4-422F-AA3A-E6983CFCC0D8}"/>
              </a:ext>
            </a:extLst>
          </p:cNvPr>
          <p:cNvSpPr txBox="1"/>
          <p:nvPr/>
        </p:nvSpPr>
        <p:spPr>
          <a:xfrm>
            <a:off x="3499138" y="774822"/>
            <a:ext cx="22156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b="1" dirty="0"/>
              <a:t>Abstract Specification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9E8C979-87BE-4DBA-BCF3-F5789A1E888C}"/>
              </a:ext>
            </a:extLst>
          </p:cNvPr>
          <p:cNvCxnSpPr/>
          <p:nvPr/>
        </p:nvCxnSpPr>
        <p:spPr>
          <a:xfrm>
            <a:off x="341597" y="2232580"/>
            <a:ext cx="8459504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A525CD-37CD-054F-8592-ED76F9721ED4}"/>
              </a:ext>
            </a:extLst>
          </p:cNvPr>
          <p:cNvSpPr txBox="1"/>
          <p:nvPr/>
        </p:nvSpPr>
        <p:spPr>
          <a:xfrm>
            <a:off x="1782479" y="42976"/>
            <a:ext cx="5218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200" dirty="0">
                <a:solidFill>
                  <a:srgbClr val="FF0000"/>
                </a:solidFill>
              </a:rPr>
              <a:t>A Logic Model is a Function</a:t>
            </a:r>
          </a:p>
        </p:txBody>
      </p:sp>
    </p:spTree>
    <p:extLst>
      <p:ext uri="{BB962C8B-B14F-4D97-AF65-F5344CB8AC3E}">
        <p14:creationId xmlns:p14="http://schemas.microsoft.com/office/powerpoint/2010/main" val="2876411265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Thinking in Math = Acting in Namespaces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1744148" y="2238426"/>
            <a:ext cx="5655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Bertrand Russell’s Principles of Mathematics on “</a:t>
            </a:r>
            <a:r>
              <a:rPr lang="en-TW" b="1" i="1" dirty="0"/>
              <a:t>Doctrine of Types</a:t>
            </a:r>
            <a:r>
              <a:rPr lang="en-TW" dirty="0"/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1615923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3FA0E-877B-5A4E-8819-BFE4CE5BB145}"/>
              </a:ext>
            </a:extLst>
          </p:cNvPr>
          <p:cNvSpPr txBox="1"/>
          <p:nvPr/>
        </p:nvSpPr>
        <p:spPr>
          <a:xfrm>
            <a:off x="363152" y="2788914"/>
            <a:ext cx="84176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way to write and organize names becomes the essence.</a:t>
            </a:r>
          </a:p>
          <a:p>
            <a:pPr algn="ctr"/>
            <a:r>
              <a:rPr lang="en-TW" sz="3600" dirty="0"/>
              <a:t>What methods and tools can be helpful?</a:t>
            </a:r>
          </a:p>
        </p:txBody>
      </p:sp>
    </p:spTree>
    <p:extLst>
      <p:ext uri="{BB962C8B-B14F-4D97-AF65-F5344CB8AC3E}">
        <p14:creationId xmlns:p14="http://schemas.microsoft.com/office/powerpoint/2010/main" val="388427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5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7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(naming objects)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8326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Goal_Exp Criteria_Exp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201052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How to cope </a:t>
            </a:r>
            <a:r>
              <a:rPr lang="en-TW" sz="2000" dirty="0"/>
              <a:t>with Infinite Number of Namespaces?</a:t>
            </a:r>
            <a:br>
              <a:rPr lang="en-TW" sz="2000" dirty="0"/>
            </a:br>
            <a:r>
              <a:rPr lang="en-TW" sz="2000" dirty="0"/>
              <a:t>Category Theory to the rescue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8180512-C1F9-5446-9B7B-BF1C669BA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16" y="1378848"/>
            <a:ext cx="4050568" cy="3123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20DC5-2EED-A642-9D61-59329383CE5C}"/>
              </a:ext>
            </a:extLst>
          </p:cNvPr>
          <p:cNvSpPr txBox="1"/>
          <p:nvPr/>
        </p:nvSpPr>
        <p:spPr>
          <a:xfrm>
            <a:off x="3226676" y="4698475"/>
            <a:ext cx="318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/UKIoiO9CSXU?t=341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96056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</p:spPr>
        <p:txBody>
          <a:bodyPr/>
          <a:lstStyle/>
          <a:p>
            <a:pPr algn="ctr"/>
            <a:r>
              <a:rPr lang="en-TW" b="1" i="1" dirty="0"/>
              <a:t>How</a:t>
            </a:r>
            <a:r>
              <a:rPr lang="en-TW" dirty="0"/>
              <a:t> do you know that you know?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08791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046514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Introductory Video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D43B031-AF73-444F-8B2D-0A1E80EB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47" y="902328"/>
            <a:ext cx="5914503" cy="3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Five Stages of Service 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28133-3479-FF40-BDE1-0B0644DCB9B2}"/>
              </a:ext>
            </a:extLst>
          </p:cNvPr>
          <p:cNvGrpSpPr/>
          <p:nvPr/>
        </p:nvGrpSpPr>
        <p:grpSpPr>
          <a:xfrm>
            <a:off x="5297556" y="1271618"/>
            <a:ext cx="3498247" cy="3021201"/>
            <a:chOff x="636104" y="1217429"/>
            <a:chExt cx="3498247" cy="30212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ECF3C3-09DA-8A45-97B0-5BAA3BEC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D2B7D2-F554-7342-9D14-456D24561A85}"/>
                </a:ext>
              </a:extLst>
            </p:cNvPr>
            <p:cNvSpPr txBox="1"/>
            <p:nvPr/>
          </p:nvSpPr>
          <p:spPr>
            <a:xfrm>
              <a:off x="1519605" y="4115519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82356-2C26-9C46-9CE6-EC4F2863A1C6}"/>
              </a:ext>
            </a:extLst>
          </p:cNvPr>
          <p:cNvGrpSpPr/>
          <p:nvPr/>
        </p:nvGrpSpPr>
        <p:grpSpPr>
          <a:xfrm>
            <a:off x="740664" y="1271618"/>
            <a:ext cx="3498247" cy="3021201"/>
            <a:chOff x="6923111" y="782865"/>
            <a:chExt cx="1731243" cy="15971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FFE504-39A7-F64C-9E94-5254617C1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964" y="782865"/>
              <a:ext cx="1730390" cy="14419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6517F-F538-AD45-903F-5009A224C457}"/>
                </a:ext>
              </a:extLst>
            </p:cNvPr>
            <p:cNvSpPr txBox="1"/>
            <p:nvPr/>
          </p:nvSpPr>
          <p:spPr>
            <a:xfrm>
              <a:off x="6923111" y="2256902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P.39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6B1C54-373D-4A42-B3CC-0E2B18E23D96}"/>
              </a:ext>
            </a:extLst>
          </p:cNvPr>
          <p:cNvSpPr txBox="1"/>
          <p:nvPr/>
        </p:nvSpPr>
        <p:spPr>
          <a:xfrm>
            <a:off x="2900068" y="4510361"/>
            <a:ext cx="3343864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/>
              </a:rPr>
              <a:t>UK’s Cabinet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831198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817E2F7-E8F6-9547-BBC0-C131BE3A5404}"/>
              </a:ext>
            </a:extLst>
          </p:cNvPr>
          <p:cNvGrpSpPr/>
          <p:nvPr/>
        </p:nvGrpSpPr>
        <p:grpSpPr>
          <a:xfrm>
            <a:off x="6322037" y="702722"/>
            <a:ext cx="2708705" cy="2016185"/>
            <a:chOff x="636104" y="1217429"/>
            <a:chExt cx="3498247" cy="301969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BDDAAE4-09EC-294F-ABBC-8ECF09B1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70D771-E30E-044D-B8AF-97E3D503F2CE}"/>
                </a:ext>
              </a:extLst>
            </p:cNvPr>
            <p:cNvSpPr txBox="1"/>
            <p:nvPr/>
          </p:nvSpPr>
          <p:spPr>
            <a:xfrm>
              <a:off x="1519604" y="4115520"/>
              <a:ext cx="2018226" cy="12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3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9009AC4-094C-B243-AAFB-9F61B60DFDCD}"/>
              </a:ext>
            </a:extLst>
          </p:cNvPr>
          <p:cNvSpPr txBox="1"/>
          <p:nvPr/>
        </p:nvSpPr>
        <p:spPr>
          <a:xfrm>
            <a:off x="7095075" y="2490999"/>
            <a:ext cx="1926810" cy="12311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UK’s Cabinet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277183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1DE682-3182-2A41-9662-E89E8029D08C}"/>
              </a:ext>
            </a:extLst>
          </p:cNvPr>
          <p:cNvGrpSpPr/>
          <p:nvPr/>
        </p:nvGrpSpPr>
        <p:grpSpPr>
          <a:xfrm>
            <a:off x="6088286" y="866558"/>
            <a:ext cx="2968044" cy="1793343"/>
            <a:chOff x="6088286" y="866558"/>
            <a:chExt cx="2968044" cy="179334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009AC4-094C-B243-AAFB-9F61B60DFDCD}"/>
                </a:ext>
              </a:extLst>
            </p:cNvPr>
            <p:cNvSpPr txBox="1"/>
            <p:nvPr/>
          </p:nvSpPr>
          <p:spPr>
            <a:xfrm>
              <a:off x="7129520" y="2536790"/>
              <a:ext cx="1926810" cy="1231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The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Cabinet Office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refers to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/>
                </a:rPr>
                <a:t>UK’s Cabinet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.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8B80AB-0953-A143-8E25-43197D64E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8286" y="866558"/>
              <a:ext cx="2933662" cy="151200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B1020C-E0CA-674E-8926-7F00E8E145B2}"/>
                </a:ext>
              </a:extLst>
            </p:cNvPr>
            <p:cNvSpPr txBox="1"/>
            <p:nvPr/>
          </p:nvSpPr>
          <p:spPr>
            <a:xfrm>
              <a:off x="6088286" y="2410502"/>
              <a:ext cx="1788952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P.226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18B08235-AA7E-B743-AE7C-EBB0FA41F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016" y="305783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795EFBD-0CEB-244E-AD2B-CF2E25F45F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438" y="302159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ACD8977-3C77-6D47-8A71-6F03611BC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6295" y="3062418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B24C277-8001-F646-A296-F03FF79322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210" y="3035169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6E7731E-AE7C-014E-B5D0-4316973A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3039" y="304512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24028896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5975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Financial Accounting Process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Source Document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Journal entries in Journals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Post entries to ledger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84902" y="2672806"/>
              <a:ext cx="1621409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Balance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Financial Statement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231509586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5106</TotalTime>
  <Words>3993</Words>
  <Application>Microsoft Macintosh PowerPoint</Application>
  <PresentationFormat>On-screen Show (16:9)</PresentationFormat>
  <Paragraphs>713</Paragraphs>
  <Slides>115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115</vt:i4>
      </vt:variant>
    </vt:vector>
  </HeadingPairs>
  <TitlesOfParts>
    <vt:vector size="130" baseType="lpstr">
      <vt:lpstr>Adobe 繁黑體 Std B</vt:lpstr>
      <vt:lpstr>Bank Gothic Medium</vt:lpstr>
      <vt:lpstr>Exo 2</vt:lpstr>
      <vt:lpstr>Roboto Condensed Light</vt:lpstr>
      <vt:lpstr>华文细黑</vt:lpstr>
      <vt:lpstr>Arial</vt:lpstr>
      <vt:lpstr>Arial Rounded MT Bold</vt:lpstr>
      <vt:lpstr>Avenir Next Condensed Ultra Lig</vt:lpstr>
      <vt:lpstr>Cambria Math</vt:lpstr>
      <vt:lpstr>Century Gothic</vt:lpstr>
      <vt:lpstr>Comic Sans MS</vt:lpstr>
      <vt:lpstr>Helvetica</vt:lpstr>
      <vt:lpstr>Times New Roman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All meaningful expressions can be modeled as Pω</vt:lpstr>
      <vt:lpstr>What is the minimum Symbol Space?</vt:lpstr>
      <vt:lpstr>Is binary valued system the smallest symbol set?</vt:lpstr>
      <vt:lpstr>Computable Logic and Types of “Birds”</vt:lpstr>
      <vt:lpstr>The Names of Birds (Functions)</vt:lpstr>
      <vt:lpstr>Memoization</vt:lpstr>
      <vt:lpstr>Maybe we should teach Math in a different sequence</vt:lpstr>
      <vt:lpstr>Number Theory, Physics, and Geometry</vt:lpstr>
      <vt:lpstr>The origin of Atomic Elements</vt:lpstr>
      <vt:lpstr>The known set of Elementary Particles</vt:lpstr>
      <vt:lpstr>The way medical doctors talks about Human Anatomy</vt:lpstr>
      <vt:lpstr>How mathematicians and musicians talks about Music</vt:lpstr>
      <vt:lpstr>A Way to Get Internet Domain Name Service</vt:lpstr>
      <vt:lpstr>NsM in Loops and Recursion</vt:lpstr>
      <vt:lpstr>Another Round at Recursion</vt:lpstr>
      <vt:lpstr>Namespace at Scale</vt:lpstr>
      <vt:lpstr>First Approximation  If there are called the same name,  they must be equal.</vt:lpstr>
      <vt:lpstr>Definitional Suggestion for Computing Science</vt:lpstr>
      <vt:lpstr>The man who redefined Equal in Math! </vt:lpstr>
      <vt:lpstr>Review the history of Algebraic Topology </vt:lpstr>
      <vt:lpstr>The foundation of math as programming languages</vt:lpstr>
      <vt:lpstr>Memoization: Remember Generated Names</vt:lpstr>
      <vt:lpstr>In Pure Computation:   Function is the ONLY thing.</vt:lpstr>
      <vt:lpstr>The Universal Structure in 𝜆-Calculus Form</vt:lpstr>
      <vt:lpstr>PowerPoint Presentation</vt:lpstr>
      <vt:lpstr>Lecture Outline</vt:lpstr>
      <vt:lpstr>Names gave birth to Cognitive Abilities  - Laozi</vt:lpstr>
      <vt:lpstr>The History of True Names</vt:lpstr>
      <vt:lpstr>Arts and Sciences of NsM</vt:lpstr>
      <vt:lpstr>Thinking in Math = Acting in Namespaces</vt:lpstr>
      <vt:lpstr>The Meaning of being True</vt:lpstr>
      <vt:lpstr>The Necessity of Named abstractions</vt:lpstr>
      <vt:lpstr>How to Think Mathematically?</vt:lpstr>
      <vt:lpstr>True Name defined by Wikipedia</vt:lpstr>
      <vt:lpstr>The Book of Why</vt:lpstr>
      <vt:lpstr>What, How and Why</vt:lpstr>
      <vt:lpstr>The Universal Structure in 𝜆-Calculus Form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How to cope with Infinite Number of Namespaces? Category Theory to the rescue</vt:lpstr>
      <vt:lpstr>NsM at Scale!</vt:lpstr>
      <vt:lpstr>Namespace Management on the Global Scale </vt:lpstr>
      <vt:lpstr>The origin and the Future of the “Web”</vt:lpstr>
      <vt:lpstr>Namespace Management with Open AI</vt:lpstr>
      <vt:lpstr>How do you know that you know?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Reserved Names and Constants in Sciences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ITIL’s Introductory Video</vt:lpstr>
      <vt:lpstr>ITIL’s Five Stages of Service Deployment</vt:lpstr>
      <vt:lpstr>The Five stages mapped to ITIL terms</vt:lpstr>
      <vt:lpstr>The Five stages mapped to ITIL terms</vt:lpstr>
      <vt:lpstr>What is CICD and DevOps? Continuous Integration, Continuous Delivery/Deployment</vt:lpstr>
      <vt:lpstr>Financial Accounting Process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The Miracle of Math in Natural Science</vt:lpstr>
      <vt:lpstr>Knowledge Management in NsM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908</cp:revision>
  <dcterms:modified xsi:type="dcterms:W3CDTF">2020-11-21T04:30:24Z</dcterms:modified>
</cp:coreProperties>
</file>